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6"/>
  </p:notesMasterIdLst>
  <p:sldIdLst>
    <p:sldId id="256" r:id="rId2"/>
    <p:sldId id="258" r:id="rId3"/>
    <p:sldId id="261" r:id="rId4"/>
    <p:sldId id="257" r:id="rId5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  <a:srgbClr val="66FF99"/>
    <a:srgbClr val="0066FF"/>
    <a:srgbClr val="FF3300"/>
    <a:srgbClr val="FFFF00"/>
    <a:srgbClr val="66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DF03C-86FF-4C8E-B805-412E012E9019}" type="datetimeFigureOut">
              <a:rPr lang="fr-FR" smtClean="0"/>
              <a:pPr/>
              <a:t>30/05/2010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0567-918E-4EB2-A372-77819F74BDD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A0567-918E-4EB2-A372-77819F74BDDF}" type="slidenum">
              <a:rPr lang="fr-CH" smtClean="0"/>
              <a:pPr/>
              <a:t>1</a:t>
            </a:fld>
            <a:endParaRPr lang="fr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A0567-918E-4EB2-A372-77819F74BDDF}" type="slidenum">
              <a:rPr lang="fr-CH" smtClean="0"/>
              <a:pPr/>
              <a:t>2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A0567-918E-4EB2-A372-77819F74BDDF}" type="slidenum">
              <a:rPr lang="fr-CH" smtClean="0"/>
              <a:pPr/>
              <a:t>3</a:t>
            </a:fld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A0567-918E-4EB2-A372-77819F74BDDF}" type="slidenum">
              <a:rPr lang="fr-CH" smtClean="0"/>
              <a:pPr/>
              <a:t>4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64488C-3A19-4A54-89A7-DBDB03803193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DEE59E-E825-4634-936A-59A1143F07C2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2E851B-5BF4-4A12-BEBF-26EC52207A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D3790CC9-8BF9-41F4-8938-8455D53E15BC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76A876-A735-44D0-8C18-CFD56B1091C5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1C64BF-B2FA-4F45-93A0-2B96858E6EB2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BC6508-8EA3-499D-8B89-AC425191CBC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301FA1-6366-4B5E-B172-F5FB8A284DC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E7333-4DD9-425C-8CFA-909C6F29A73B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1093B1-C995-4F43-8F8C-017FF96F5A9B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4A8F09-7ACA-4247-BEAE-BD5D3E104C4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A8E7ED-305B-4036-9A8D-9EE8407D27DD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9CBA056-E5E2-48CC-8AA7-C474ED65356B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AutoShap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i="1" dirty="0">
                <a:solidFill>
                  <a:srgbClr val="008000"/>
                </a:solidFill>
                <a:latin typeface="Comic Sans MS" pitchFamily="66" charset="0"/>
              </a:rPr>
              <a:t>QUI A PEUR DES </a:t>
            </a:r>
            <a:r>
              <a:rPr lang="en-US" i="1" dirty="0">
                <a:solidFill>
                  <a:srgbClr val="008000"/>
                </a:solidFill>
                <a:latin typeface="Comic Sans MS" pitchFamily="66" charset="0"/>
                <a:cs typeface="Arial" charset="0"/>
              </a:rPr>
              <a:t>É</a:t>
            </a:r>
            <a:r>
              <a:rPr lang="ro-RO" i="1" dirty="0">
                <a:solidFill>
                  <a:srgbClr val="008000"/>
                </a:solidFill>
                <a:latin typeface="Comic Sans MS" pitchFamily="66" charset="0"/>
                <a:cs typeface="Arial" charset="0"/>
              </a:rPr>
              <a:t>CUREUILS?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69213" cy="3724275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endParaRPr lang="ro-RO" sz="2400" dirty="0"/>
          </a:p>
          <a:p>
            <a:pPr algn="r">
              <a:buFont typeface="Wingdings" pitchFamily="2" charset="2"/>
              <a:buNone/>
            </a:pPr>
            <a:r>
              <a:rPr lang="ro-RO" dirty="0">
                <a:solidFill>
                  <a:srgbClr val="FF0000"/>
                </a:solidFill>
              </a:rPr>
              <a:t>“</a:t>
            </a:r>
            <a:r>
              <a:rPr lang="ro-RO" sz="3200" b="1" i="1" dirty="0">
                <a:solidFill>
                  <a:srgbClr val="FF0000"/>
                </a:solidFill>
              </a:rPr>
              <a:t>Les amis de la for</a:t>
            </a:r>
            <a:r>
              <a:rPr lang="en-US" sz="3200" b="1" i="1" dirty="0">
                <a:solidFill>
                  <a:srgbClr val="FF0000"/>
                </a:solidFill>
                <a:cs typeface="Arial" charset="0"/>
              </a:rPr>
              <a:t>ê</a:t>
            </a:r>
            <a:r>
              <a:rPr lang="ro-RO" sz="3200" b="1" i="1" dirty="0">
                <a:solidFill>
                  <a:srgbClr val="FF0000"/>
                </a:solidFill>
                <a:cs typeface="Arial" charset="0"/>
              </a:rPr>
              <a:t>t”</a:t>
            </a:r>
          </a:p>
          <a:p>
            <a:pPr algn="r">
              <a:buFont typeface="Wingdings" pitchFamily="2" charset="2"/>
              <a:buNone/>
            </a:pPr>
            <a:r>
              <a:rPr lang="en-US" sz="1800" b="1" i="1" dirty="0">
                <a:cs typeface="Arial" charset="0"/>
              </a:rPr>
              <a:t>É</a:t>
            </a:r>
            <a:r>
              <a:rPr lang="ro-RO" sz="1800" b="1" i="1" dirty="0">
                <a:cs typeface="Arial" charset="0"/>
              </a:rPr>
              <a:t>l</a:t>
            </a:r>
            <a:r>
              <a:rPr lang="en-US" sz="1800" b="1" i="1" dirty="0">
                <a:cs typeface="Arial" charset="0"/>
              </a:rPr>
              <a:t>è</a:t>
            </a:r>
            <a:r>
              <a:rPr lang="ro-RO" sz="1800" b="1" i="1" dirty="0">
                <a:cs typeface="Arial" charset="0"/>
              </a:rPr>
              <a:t>ves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 dirty="0">
                <a:cs typeface="Arial" charset="0"/>
              </a:rPr>
              <a:t>Patru Carmen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 dirty="0">
                <a:cs typeface="Arial" charset="0"/>
              </a:rPr>
              <a:t>Tudor Iohana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 dirty="0">
                <a:cs typeface="Arial" charset="0"/>
              </a:rPr>
              <a:t>Florica Gabriela </a:t>
            </a:r>
          </a:p>
          <a:p>
            <a:pPr algn="r">
              <a:buFont typeface="Wingdings" pitchFamily="2" charset="2"/>
              <a:buNone/>
            </a:pPr>
            <a:r>
              <a:rPr lang="ro-RO" sz="1400" b="1" i="1" dirty="0">
                <a:cs typeface="Arial" charset="0"/>
              </a:rPr>
              <a:t>Vrajitoru Oana</a:t>
            </a:r>
            <a:endParaRPr lang="en-US" sz="1400" b="1" i="1" dirty="0">
              <a:cs typeface="Arial" charset="0"/>
            </a:endParaRPr>
          </a:p>
        </p:txBody>
      </p:sp>
      <p:graphicFrame>
        <p:nvGraphicFramePr>
          <p:cNvPr id="2072" name="Object 24"/>
          <p:cNvGraphicFramePr>
            <a:graphicFrameLocks noChangeAspect="1"/>
          </p:cNvGraphicFramePr>
          <p:nvPr>
            <p:ph sz="half" idx="2"/>
          </p:nvPr>
        </p:nvGraphicFramePr>
        <p:xfrm>
          <a:off x="2736850" y="4484688"/>
          <a:ext cx="989013" cy="989012"/>
        </p:xfrm>
        <a:graphic>
          <a:graphicData uri="http://schemas.openxmlformats.org/presentationml/2006/ole">
            <p:oleObj spid="_x0000_s2072" name="Fotografie Photo Editor" r:id="rId4" imgW="1114581" imgH="1114581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2362200"/>
            <a:ext cx="3773488" cy="3724275"/>
          </a:xfrm>
        </p:spPr>
        <p:txBody>
          <a:bodyPr/>
          <a:lstStyle/>
          <a:p>
            <a:r>
              <a:rPr lang="ro-RO" sz="2400" b="1" u="sng"/>
              <a:t>L'OURS</a:t>
            </a:r>
            <a:br>
              <a:rPr lang="ro-RO" sz="2400" b="1" u="sng"/>
            </a:br>
            <a:endParaRPr lang="ro-RO" sz="2400" b="1" u="sng"/>
          </a:p>
          <a:p>
            <a:r>
              <a:rPr lang="ro-RO" sz="1800"/>
              <a:t>L'ours est gros et beau</a:t>
            </a:r>
            <a:br>
              <a:rPr lang="ro-RO" sz="1800"/>
            </a:br>
            <a:r>
              <a:rPr lang="ro-RO" sz="1800"/>
              <a:t>Ils veillent sur ses oursons</a:t>
            </a:r>
            <a:br>
              <a:rPr lang="ro-RO" sz="1800"/>
            </a:br>
            <a:r>
              <a:rPr lang="ro-RO" sz="1800"/>
              <a:t>Qui aiment les poissons.</a:t>
            </a:r>
            <a:br>
              <a:rPr lang="ro-RO" sz="1800"/>
            </a:br>
            <a:r>
              <a:rPr lang="ro-RO" sz="1800"/>
              <a:t>L'ours marche en grondant </a:t>
            </a:r>
            <a:br>
              <a:rPr lang="ro-RO" sz="1800"/>
            </a:br>
            <a:r>
              <a:rPr lang="ro-RO" sz="1800"/>
              <a:t>Pendant l'hiver.</a:t>
            </a:r>
            <a:br>
              <a:rPr lang="ro-RO" sz="1800"/>
            </a:br>
            <a:r>
              <a:rPr lang="ro-RO" sz="1800"/>
              <a:t>Il dort en s'amusant</a:t>
            </a:r>
            <a:br>
              <a:rPr lang="ro-RO" sz="1800"/>
            </a:br>
            <a:r>
              <a:rPr lang="ro-RO" sz="1800"/>
              <a:t>Dans sa tannière.</a:t>
            </a:r>
            <a:br>
              <a:rPr lang="ro-RO" sz="1800"/>
            </a:br>
            <a:endParaRPr lang="ro-RO" sz="1800"/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57738" y="2362200"/>
            <a:ext cx="3773487" cy="2890838"/>
          </a:xfrm>
        </p:spPr>
        <p:txBody>
          <a:bodyPr/>
          <a:lstStyle/>
          <a:p>
            <a:endParaRPr lang="fr-FR" sz="2400">
              <a:latin typeface="Arial Black" pitchFamily="34" charset="0"/>
            </a:endParaRPr>
          </a:p>
        </p:txBody>
      </p:sp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Les animaux que j´aime</a:t>
            </a:r>
          </a:p>
        </p:txBody>
      </p:sp>
      <p:pic>
        <p:nvPicPr>
          <p:cNvPr id="12296" name="Picture 8" descr="Ours_des_pyrenees_aspe_2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276475"/>
            <a:ext cx="3551237" cy="309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41438"/>
            <a:ext cx="8007350" cy="47545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L'ours brun est l'ours le plus menacé de nos jours. Il n'en resterait presque plus dans le monde et leur destruction approche malheureusement à grands pas...</a:t>
            </a:r>
          </a:p>
          <a:p>
            <a:pPr>
              <a:lnSpc>
                <a:spcPct val="80000"/>
              </a:lnSpc>
            </a:pP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L'ours brun vit majoritairement aux USA, en Europe, en Asie et en Afrique près des montagnes. </a:t>
            </a:r>
            <a:br>
              <a:rPr lang="ro-RO" sz="1600">
                <a:solidFill>
                  <a:srgbClr val="000000"/>
                </a:solidFill>
                <a:latin typeface="Comic Sans MS" pitchFamily="66" charset="0"/>
              </a:rPr>
            </a:b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Il mesure en moyenne 2 mètres et pèse jusqu'à 390 kilos.</a:t>
            </a:r>
            <a:br>
              <a:rPr lang="ro-RO" sz="1600">
                <a:solidFill>
                  <a:srgbClr val="000000"/>
                </a:solidFill>
                <a:latin typeface="Comic Sans MS" pitchFamily="66" charset="0"/>
              </a:rPr>
            </a:b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L'ours brun possède une fourrure dans les teintes blondes, brunes, noires ou une combinaison de ces couleurs.</a:t>
            </a:r>
          </a:p>
          <a:p>
            <a:pPr>
              <a:lnSpc>
                <a:spcPct val="80000"/>
              </a:lnSpc>
            </a:pP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Il a une grande bosse de muscles au dessus de ses épaules qui lui donne la force pour creuser.</a:t>
            </a:r>
            <a:br>
              <a:rPr lang="ro-RO" sz="1600">
                <a:solidFill>
                  <a:srgbClr val="000000"/>
                </a:solidFill>
                <a:latin typeface="Comic Sans MS" pitchFamily="66" charset="0"/>
              </a:rPr>
            </a:b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L'ours brun possède une grande tête ronde avec un profil facial concave. Malgré leur taille, il est capable de courir à des vitesse proche de 56km/h</a:t>
            </a:r>
          </a:p>
          <a:p>
            <a:pPr>
              <a:lnSpc>
                <a:spcPct val="80000"/>
              </a:lnSpc>
            </a:pP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L'ours brun est un animal nocture, il chasse donc ses proies la nuit. Son alimentation est basé sur une variété de morceaux de plantes : baies, racines, pousses, champignons et de poissons, insectes et petits mammifères. Il reste cependant en grande partie végétarien, tirant jusqu'à 75% de ses calories dans les matières végétales...</a:t>
            </a:r>
          </a:p>
          <a:p>
            <a:pPr>
              <a:lnSpc>
                <a:spcPct val="80000"/>
              </a:lnSpc>
            </a:pP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Solitaires une grande partie de l'année, les ours bruns se réunissent près des cours d'eaux et des fleuves au passage des saumons. </a:t>
            </a:r>
          </a:p>
          <a:p>
            <a:pPr>
              <a:lnSpc>
                <a:spcPct val="80000"/>
              </a:lnSpc>
            </a:pPr>
            <a:r>
              <a:rPr lang="ro-RO" sz="1600">
                <a:solidFill>
                  <a:srgbClr val="000000"/>
                </a:solidFill>
                <a:latin typeface="Comic Sans MS" pitchFamily="66" charset="0"/>
              </a:rPr>
              <a:t>Tous les deux ans, les femelles, mettent au monde un à quatre jeune qui pèseront seulement 500 grammes à la naissance !</a:t>
            </a:r>
          </a:p>
          <a:p>
            <a:pPr>
              <a:lnSpc>
                <a:spcPct val="80000"/>
              </a:lnSpc>
            </a:pPr>
            <a:endParaRPr lang="ro-RO" sz="16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dirty="0">
                <a:solidFill>
                  <a:srgbClr val="000000"/>
                </a:solidFill>
              </a:rPr>
              <a:t>L'OURS BRUN</a:t>
            </a:r>
            <a:br>
              <a:rPr lang="ro-RO" dirty="0">
                <a:solidFill>
                  <a:srgbClr val="000000"/>
                </a:solidFill>
              </a:rPr>
            </a:br>
            <a:endParaRPr lang="ro-RO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sz="2400">
                <a:solidFill>
                  <a:srgbClr val="FF3300"/>
                </a:solidFill>
              </a:rPr>
              <a:t>Qui chante d</a:t>
            </a:r>
            <a:r>
              <a:rPr lang="en-US" sz="2400">
                <a:solidFill>
                  <a:srgbClr val="FF3300"/>
                </a:solidFill>
                <a:cs typeface="Arial" charset="0"/>
              </a:rPr>
              <a:t>è</a:t>
            </a:r>
            <a:r>
              <a:rPr lang="ro-RO" sz="2400">
                <a:solidFill>
                  <a:srgbClr val="FF3300"/>
                </a:solidFill>
                <a:cs typeface="Arial" charset="0"/>
              </a:rPr>
              <a:t>s l’aube pour nous r</a:t>
            </a:r>
            <a:r>
              <a:rPr lang="en-US" sz="2400">
                <a:solidFill>
                  <a:srgbClr val="FF3300"/>
                </a:solidFill>
                <a:cs typeface="Arial" charset="0"/>
              </a:rPr>
              <a:t>é</a:t>
            </a:r>
            <a:r>
              <a:rPr lang="ro-RO" sz="2400">
                <a:solidFill>
                  <a:srgbClr val="FF3300"/>
                </a:solidFill>
                <a:cs typeface="Arial" charset="0"/>
              </a:rPr>
              <a:t>veiller?</a:t>
            </a:r>
            <a:endParaRPr lang="en-US" sz="2400">
              <a:solidFill>
                <a:srgbClr val="FF3300"/>
              </a:solidFill>
              <a:cs typeface="Arial" charset="0"/>
            </a:endParaRP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Le coq</a:t>
            </a:r>
          </a:p>
          <a:p>
            <a:r>
              <a:rPr lang="ro-RO" sz="2400">
                <a:solidFill>
                  <a:srgbClr val="FF3300"/>
                </a:solidFill>
                <a:cs typeface="Arial" charset="0"/>
              </a:rPr>
              <a:t>Quel est le meilleur ami de l’homme?</a:t>
            </a: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Le chien</a:t>
            </a:r>
            <a:r>
              <a:rPr lang="ro-RO" sz="1800">
                <a:solidFill>
                  <a:srgbClr val="FF3300"/>
                </a:solidFill>
                <a:cs typeface="Arial" charset="0"/>
              </a:rPr>
              <a:t> </a:t>
            </a:r>
          </a:p>
          <a:p>
            <a:r>
              <a:rPr lang="ro-RO" sz="2400">
                <a:solidFill>
                  <a:srgbClr val="FF3300"/>
                </a:solidFill>
                <a:cs typeface="Arial" charset="0"/>
              </a:rPr>
              <a:t>Quel animal porte un pyjama?</a:t>
            </a: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Le z</a:t>
            </a:r>
            <a:r>
              <a:rPr lang="en-US" sz="1400">
                <a:solidFill>
                  <a:srgbClr val="0066FF"/>
                </a:solidFill>
                <a:cs typeface="Arial" charset="0"/>
              </a:rPr>
              <a:t>é</a:t>
            </a:r>
            <a:r>
              <a:rPr lang="ro-RO" sz="1400">
                <a:solidFill>
                  <a:srgbClr val="0066FF"/>
                </a:solidFill>
                <a:cs typeface="Arial" charset="0"/>
              </a:rPr>
              <a:t>bre</a:t>
            </a:r>
            <a:endParaRPr lang="en-US" sz="1400">
              <a:solidFill>
                <a:srgbClr val="0066FF"/>
              </a:solidFill>
              <a:cs typeface="Arial" charset="0"/>
            </a:endParaRPr>
          </a:p>
          <a:p>
            <a:r>
              <a:rPr lang="ro-RO" sz="2400">
                <a:solidFill>
                  <a:srgbClr val="FF3300"/>
                </a:solidFill>
                <a:cs typeface="Arial" charset="0"/>
              </a:rPr>
              <a:t>Avec mon lait on fait du fromage. Je meugle dans le pr</a:t>
            </a:r>
            <a:r>
              <a:rPr lang="en-US" sz="2400">
                <a:solidFill>
                  <a:srgbClr val="FF3300"/>
                </a:solidFill>
                <a:cs typeface="Arial" charset="0"/>
              </a:rPr>
              <a:t>è</a:t>
            </a:r>
            <a:r>
              <a:rPr lang="ro-RO" sz="2400">
                <a:solidFill>
                  <a:srgbClr val="FF3300"/>
                </a:solidFill>
                <a:cs typeface="Arial" charset="0"/>
              </a:rPr>
              <a:t>s en regardant le train passer. </a:t>
            </a:r>
          </a:p>
          <a:p>
            <a:pPr lvl="2"/>
            <a:r>
              <a:rPr lang="ro-RO" sz="1400">
                <a:solidFill>
                  <a:srgbClr val="0066FF"/>
                </a:solidFill>
                <a:cs typeface="Arial" charset="0"/>
              </a:rPr>
              <a:t>La vache</a:t>
            </a:r>
          </a:p>
          <a:p>
            <a:endParaRPr lang="ro-RO" sz="2400">
              <a:solidFill>
                <a:srgbClr val="FF3300"/>
              </a:solidFill>
            </a:endParaRPr>
          </a:p>
        </p:txBody>
      </p:sp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solidFill>
                  <a:srgbClr val="000000"/>
                </a:solidFill>
              </a:rPr>
              <a:t>Devine les animaux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</TotalTime>
  <Words>146</Words>
  <Application>Microsoft PowerPoint</Application>
  <PresentationFormat>On-screen Show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Fotografie Photo Editor</vt:lpstr>
      <vt:lpstr>QUI A PEUR DES ÉCUREUILS?</vt:lpstr>
      <vt:lpstr>Les animaux que j´aime</vt:lpstr>
      <vt:lpstr>L'OURS BRUN </vt:lpstr>
      <vt:lpstr>Devine les animaux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 A PEUR DES ÉCUREUILS?</dc:title>
  <dc:creator>C14</dc:creator>
  <cp:lastModifiedBy>Claudia</cp:lastModifiedBy>
  <cp:revision>9</cp:revision>
  <dcterms:created xsi:type="dcterms:W3CDTF">2010-09-07T08:46:19Z</dcterms:created>
  <dcterms:modified xsi:type="dcterms:W3CDTF">2010-05-30T18:18:02Z</dcterms:modified>
</cp:coreProperties>
</file>